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ED36-3800-4C1A-9447-A5557A3BF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BCB76-F5A0-4158-AD47-748A780D9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33EE8-24C8-4A00-BAB1-6BA427A7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111E5-A608-4E35-8CED-7D549142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7EC9E-BE40-481A-B76D-6BCD1C00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41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D009-E4BD-4C69-8494-E58EDEFF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469A0-BC9D-42AA-A3AF-9EB6C5594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33F27-3D9C-4DFF-AD85-059AC0A4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A3D77-4759-424D-A422-266ED837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B11E-233D-4F97-B457-A71AC3BA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486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1F09A-782D-41B6-92AB-691FE3667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54425-6797-4721-9E57-1E8A82EC1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0D221-8395-40EE-991A-5B6748C2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3045D-5C95-4060-A437-FBF82C9E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006B1-49D8-4530-BD9F-7BAE93AC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423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65050-6ABD-4BC8-881A-6B613129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DDCFB-81A7-449E-AA6B-CDB3FE44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387D-BE15-4B02-9486-02BBC2A5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F6C31-CE16-48CE-9402-C577BEE1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9A5F7-DC16-418C-AE0F-806D4360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22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D578A-7744-4C5E-9370-494359C2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35C13-9909-4EF4-AF26-9AB5114A9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5E21-9536-4D7B-A043-70588A2F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21E3A-270C-4E4B-A2D6-C1FD7A8A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EAB03-C276-459C-B47E-880D247A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07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7453-DDD4-4BD0-BE58-39985050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400F9-05E9-4F40-84C3-031185BEDC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4547B-671E-4D60-A0F9-42C8CA3C1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80D43-9105-49B1-9D6E-EADED37B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95493-8839-4E12-9958-29C91A19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CF676-FD00-4435-97ED-9DEC063E2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49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7EF8-926B-41AB-8426-573420A7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2A54-80ED-4C04-B206-E6537E4F0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7D115-FE4B-4EE5-8D4F-01B82B4C7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B09DD-DEE8-4470-9E87-79B367963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D85C9-AD27-4699-AD1A-5961AC8B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A2EE50-3EB8-45BA-8EE1-37D8748F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96E24-262D-4202-8C97-0437E829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E857B4-1638-4BC6-BEF9-9ACBBC90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85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49C0F-DC91-4CB9-96B1-3770269B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4026D-B82C-49CA-BCFF-455566BA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90D9C-D450-4430-A3A0-9922D62A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4BFDF9-3EA4-4D56-B428-51692DE3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6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D3E76-D0B6-4554-AFF0-5EC3B723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17C04-FBEF-4E82-A0B4-F82C0CCE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E2C15-A3B5-419F-A605-6A9BD4E3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18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C5B1-8B49-4696-BD8E-09E7D91B4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FB60-FCF8-4C1F-9690-F61685C2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0467B-054C-4BFA-98F8-ED3DE1EAA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EAA28-3360-44D0-A92E-1AFC1E4A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7840C-B4E6-4356-8212-3A4CA4BC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CC007-0471-405C-8F2C-AE685B3B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903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3D2A-6825-450B-84CA-A414B307C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02D78-D492-489D-BF60-A02721959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4CEB4-840E-4D20-84FA-68C6D9309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67BCB-9639-4D2B-B086-15502143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BA0F0-26BD-405A-AB3B-35B80636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5BE3C-729D-4215-A3E0-A5FA128DC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71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EFE77-1D21-4D69-A78C-7344216F1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6BE7E-19CC-42C1-86CF-1252EFA8E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867E0-F5C8-4716-8213-5908AEAC9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4CCA-FDF3-4075-A8A2-DC2285256793}" type="datetimeFigureOut">
              <a:rPr lang="en-AU" smtClean="0"/>
              <a:t>18/02/2025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702EE-1934-4685-BC50-101B1AEE0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2205B-BD29-45B6-884C-D2CA6D75A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28A2-448C-4B9E-B8FB-17D53E309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98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Chevron 7">
            <a:extLst>
              <a:ext uri="{FF2B5EF4-FFF2-40B4-BE49-F238E27FC236}">
                <a16:creationId xmlns:a16="http://schemas.microsoft.com/office/drawing/2014/main" id="{17A524B8-A718-47A1-9AB6-C4BEE115DCF2}"/>
              </a:ext>
            </a:extLst>
          </p:cNvPr>
          <p:cNvSpPr>
            <a:spLocks noChangeAspect="1"/>
          </p:cNvSpPr>
          <p:nvPr/>
        </p:nvSpPr>
        <p:spPr>
          <a:xfrm>
            <a:off x="145035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EDC2C320-9F30-404E-9630-02ED3C616D50}"/>
              </a:ext>
            </a:extLst>
          </p:cNvPr>
          <p:cNvSpPr>
            <a:spLocks noChangeAspect="1"/>
          </p:cNvSpPr>
          <p:nvPr/>
        </p:nvSpPr>
        <p:spPr>
          <a:xfrm>
            <a:off x="1171926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9474BA85-98F0-4D44-9CA6-9C0CC1DA5CC7}"/>
              </a:ext>
            </a:extLst>
          </p:cNvPr>
          <p:cNvSpPr>
            <a:spLocks noChangeAspect="1"/>
          </p:cNvSpPr>
          <p:nvPr/>
        </p:nvSpPr>
        <p:spPr>
          <a:xfrm>
            <a:off x="2189486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E67DCC6F-63DB-4C69-85E1-1203C54D740B}"/>
              </a:ext>
            </a:extLst>
          </p:cNvPr>
          <p:cNvSpPr>
            <a:spLocks noChangeAspect="1"/>
          </p:cNvSpPr>
          <p:nvPr/>
        </p:nvSpPr>
        <p:spPr>
          <a:xfrm>
            <a:off x="3197715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12" name="Arrow: Chevron 11">
            <a:extLst>
              <a:ext uri="{FF2B5EF4-FFF2-40B4-BE49-F238E27FC236}">
                <a16:creationId xmlns:a16="http://schemas.microsoft.com/office/drawing/2014/main" id="{5AA93CE3-90BB-45D9-A8E7-531F57B4D5A9}"/>
              </a:ext>
            </a:extLst>
          </p:cNvPr>
          <p:cNvSpPr>
            <a:spLocks noChangeAspect="1"/>
          </p:cNvSpPr>
          <p:nvPr/>
        </p:nvSpPr>
        <p:spPr>
          <a:xfrm>
            <a:off x="4196630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32C3B97B-C85B-481B-9A7D-42174A508AEC}"/>
              </a:ext>
            </a:extLst>
          </p:cNvPr>
          <p:cNvSpPr>
            <a:spLocks noChangeAspect="1"/>
          </p:cNvSpPr>
          <p:nvPr/>
        </p:nvSpPr>
        <p:spPr>
          <a:xfrm>
            <a:off x="5204869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2019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C20CBB-8834-42CB-96E8-F74573B7ED92}"/>
              </a:ext>
            </a:extLst>
          </p:cNvPr>
          <p:cNvGrpSpPr/>
          <p:nvPr/>
        </p:nvGrpSpPr>
        <p:grpSpPr>
          <a:xfrm>
            <a:off x="283032" y="1424105"/>
            <a:ext cx="959707" cy="828000"/>
            <a:chOff x="902043" y="1474574"/>
            <a:chExt cx="959707" cy="84025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BF50200-19FA-4C43-ADD9-D096B1057989}"/>
                </a:ext>
              </a:extLst>
            </p:cNvPr>
            <p:cNvSpPr/>
            <p:nvPr/>
          </p:nvSpPr>
          <p:spPr>
            <a:xfrm>
              <a:off x="902043" y="1474574"/>
              <a:ext cx="959707" cy="840258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C36AA7-E855-43C2-8AA7-FE7B81FA6AF8}"/>
                </a:ext>
              </a:extLst>
            </p:cNvPr>
            <p:cNvSpPr txBox="1"/>
            <p:nvPr/>
          </p:nvSpPr>
          <p:spPr>
            <a:xfrm>
              <a:off x="902043" y="1544955"/>
              <a:ext cx="95970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formed by Aurora principals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D08DB43-254C-448A-A1B9-D260EA0157C3}"/>
              </a:ext>
            </a:extLst>
          </p:cNvPr>
          <p:cNvGrpSpPr/>
          <p:nvPr/>
        </p:nvGrpSpPr>
        <p:grpSpPr>
          <a:xfrm>
            <a:off x="2634694" y="1424105"/>
            <a:ext cx="818351" cy="828000"/>
            <a:chOff x="4358264" y="1466335"/>
            <a:chExt cx="818351" cy="84849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83469D3-DDF2-42AE-B0F7-AE777DBADC9E}"/>
                </a:ext>
              </a:extLst>
            </p:cNvPr>
            <p:cNvSpPr/>
            <p:nvPr/>
          </p:nvSpPr>
          <p:spPr>
            <a:xfrm>
              <a:off x="4358264" y="1466335"/>
              <a:ext cx="818351" cy="848497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0563CD0-CC84-4042-B2A9-F4B649090878}"/>
                </a:ext>
              </a:extLst>
            </p:cNvPr>
            <p:cNvSpPr txBox="1"/>
            <p:nvPr/>
          </p:nvSpPr>
          <p:spPr>
            <a:xfrm>
              <a:off x="4370037" y="1483322"/>
              <a:ext cx="8065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Initial 20% secured in TMS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778A3E3-6941-4969-91C5-301A56ED17BE}"/>
              </a:ext>
            </a:extLst>
          </p:cNvPr>
          <p:cNvGrpSpPr/>
          <p:nvPr/>
        </p:nvGrpSpPr>
        <p:grpSpPr>
          <a:xfrm>
            <a:off x="3509764" y="1424105"/>
            <a:ext cx="730486" cy="828000"/>
            <a:chOff x="6204922" y="1474573"/>
            <a:chExt cx="730486" cy="848497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2C81D59-A6A6-4A6B-94F8-7AE065FF8A37}"/>
                </a:ext>
              </a:extLst>
            </p:cNvPr>
            <p:cNvSpPr/>
            <p:nvPr/>
          </p:nvSpPr>
          <p:spPr>
            <a:xfrm>
              <a:off x="6204923" y="1474573"/>
              <a:ext cx="730485" cy="848497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2E2B15-D072-4906-81CA-7E4A667CA585}"/>
                </a:ext>
              </a:extLst>
            </p:cNvPr>
            <p:cNvSpPr txBox="1"/>
            <p:nvPr/>
          </p:nvSpPr>
          <p:spPr>
            <a:xfrm>
              <a:off x="6204922" y="1645797"/>
              <a:ext cx="7304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lists on ASX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0426D80-1D4A-4517-A548-6DC54433E125}"/>
              </a:ext>
            </a:extLst>
          </p:cNvPr>
          <p:cNvGrpSpPr/>
          <p:nvPr/>
        </p:nvGrpSpPr>
        <p:grpSpPr>
          <a:xfrm>
            <a:off x="4274460" y="1424105"/>
            <a:ext cx="1122835" cy="828000"/>
            <a:chOff x="7972819" y="1474919"/>
            <a:chExt cx="1122835" cy="848497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85467D5E-BDF8-4E7A-8AEB-B135747E7E21}"/>
                </a:ext>
              </a:extLst>
            </p:cNvPr>
            <p:cNvSpPr/>
            <p:nvPr/>
          </p:nvSpPr>
          <p:spPr>
            <a:xfrm>
              <a:off x="7995718" y="1474919"/>
              <a:ext cx="1060161" cy="848497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12A3E97-1142-49F2-A4CD-E4CDBF5E5E25}"/>
                </a:ext>
              </a:extLst>
            </p:cNvPr>
            <p:cNvSpPr txBox="1"/>
            <p:nvPr/>
          </p:nvSpPr>
          <p:spPr>
            <a:xfrm>
              <a:off x="7972819" y="1567416"/>
              <a:ext cx="11228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announces Encana Acquisition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DC82741-B7FE-4532-8BEA-8AAE9E4BB884}"/>
              </a:ext>
            </a:extLst>
          </p:cNvPr>
          <p:cNvGrpSpPr/>
          <p:nvPr/>
        </p:nvGrpSpPr>
        <p:grpSpPr>
          <a:xfrm>
            <a:off x="6886045" y="1424105"/>
            <a:ext cx="1520868" cy="828000"/>
            <a:chOff x="9342602" y="1466335"/>
            <a:chExt cx="1309816" cy="848497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370A8BD-71EE-4648-B6B9-5A162402FB41}"/>
                </a:ext>
              </a:extLst>
            </p:cNvPr>
            <p:cNvSpPr/>
            <p:nvPr/>
          </p:nvSpPr>
          <p:spPr>
            <a:xfrm>
              <a:off x="9342602" y="1466335"/>
              <a:ext cx="1309816" cy="848497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72E4502-4D5C-4FFE-B112-2E1B4047633B}"/>
                </a:ext>
              </a:extLst>
            </p:cNvPr>
            <p:cNvSpPr txBox="1"/>
            <p:nvPr/>
          </p:nvSpPr>
          <p:spPr>
            <a:xfrm>
              <a:off x="9464557" y="1540470"/>
              <a:ext cx="10659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carries out 6 well initial drilling program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4E3CD71-ED6D-4927-993C-786AACF1DBC0}"/>
              </a:ext>
            </a:extLst>
          </p:cNvPr>
          <p:cNvGrpSpPr/>
          <p:nvPr/>
        </p:nvGrpSpPr>
        <p:grpSpPr>
          <a:xfrm>
            <a:off x="5346859" y="1424105"/>
            <a:ext cx="1520868" cy="828000"/>
            <a:chOff x="6006935" y="1474573"/>
            <a:chExt cx="954019" cy="848497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B90B2F1F-52C0-47C7-BB22-1D1CA9712A2F}"/>
                </a:ext>
              </a:extLst>
            </p:cNvPr>
            <p:cNvSpPr/>
            <p:nvPr/>
          </p:nvSpPr>
          <p:spPr>
            <a:xfrm>
              <a:off x="6048740" y="1474573"/>
              <a:ext cx="886669" cy="848497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89086D4-B20B-435A-9FF0-B05BC707F24C}"/>
                </a:ext>
              </a:extLst>
            </p:cNvPr>
            <p:cNvSpPr txBox="1"/>
            <p:nvPr/>
          </p:nvSpPr>
          <p:spPr>
            <a:xfrm>
              <a:off x="6006935" y="1598040"/>
              <a:ext cx="954019" cy="662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announces </a:t>
              </a:r>
            </a:p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US$75m Macquarie </a:t>
              </a:r>
            </a:p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facility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F172720-A7DA-49BF-9F83-D3D6CA12CCBF}"/>
              </a:ext>
            </a:extLst>
          </p:cNvPr>
          <p:cNvCxnSpPr>
            <a:cxnSpLocks/>
            <a:stCxn id="15" idx="2"/>
            <a:endCxn id="8" idx="0"/>
          </p:cNvCxnSpPr>
          <p:nvPr/>
        </p:nvCxnSpPr>
        <p:spPr>
          <a:xfrm flipH="1">
            <a:off x="582276" y="2252105"/>
            <a:ext cx="180610" cy="6348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CA6C9C6-D884-4F0A-98A7-1CCBF3C6C3A3}"/>
              </a:ext>
            </a:extLst>
          </p:cNvPr>
          <p:cNvCxnSpPr>
            <a:cxnSpLocks/>
            <a:stCxn id="42" idx="2"/>
            <a:endCxn id="9" idx="0"/>
          </p:cNvCxnSpPr>
          <p:nvPr/>
        </p:nvCxnSpPr>
        <p:spPr>
          <a:xfrm flipH="1">
            <a:off x="1609167" y="2246128"/>
            <a:ext cx="332728" cy="64085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C26023-84FD-4F7C-832F-457C52796F06}"/>
              </a:ext>
            </a:extLst>
          </p:cNvPr>
          <p:cNvCxnSpPr>
            <a:cxnSpLocks/>
            <a:stCxn id="22" idx="2"/>
            <a:endCxn id="9" idx="0"/>
          </p:cNvCxnSpPr>
          <p:nvPr/>
        </p:nvCxnSpPr>
        <p:spPr>
          <a:xfrm flipH="1">
            <a:off x="1609167" y="2251605"/>
            <a:ext cx="1440589" cy="6353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A7EBC0-05E7-42B0-8BBE-3E8213D74F8F}"/>
              </a:ext>
            </a:extLst>
          </p:cNvPr>
          <p:cNvCxnSpPr>
            <a:cxnSpLocks/>
            <a:stCxn id="19" idx="2"/>
            <a:endCxn id="10" idx="0"/>
          </p:cNvCxnSpPr>
          <p:nvPr/>
        </p:nvCxnSpPr>
        <p:spPr>
          <a:xfrm flipH="1">
            <a:off x="2626727" y="2252105"/>
            <a:ext cx="1248281" cy="6348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B1572EC-48EE-4B42-B910-9C30581F1576}"/>
              </a:ext>
            </a:extLst>
          </p:cNvPr>
          <p:cNvCxnSpPr>
            <a:cxnSpLocks/>
            <a:stCxn id="20" idx="2"/>
            <a:endCxn id="11" idx="0"/>
          </p:cNvCxnSpPr>
          <p:nvPr/>
        </p:nvCxnSpPr>
        <p:spPr>
          <a:xfrm flipH="1">
            <a:off x="3634956" y="2252105"/>
            <a:ext cx="1192484" cy="6348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609A84E-280E-4883-8A54-0E0E62001110}"/>
              </a:ext>
            </a:extLst>
          </p:cNvPr>
          <p:cNvCxnSpPr>
            <a:cxnSpLocks/>
            <a:stCxn id="33" idx="2"/>
            <a:endCxn id="12" idx="0"/>
          </p:cNvCxnSpPr>
          <p:nvPr/>
        </p:nvCxnSpPr>
        <p:spPr>
          <a:xfrm flipH="1">
            <a:off x="4633871" y="2252105"/>
            <a:ext cx="1486383" cy="6348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5262265-FE28-476E-A774-B17DF3E1C518}"/>
              </a:ext>
            </a:extLst>
          </p:cNvPr>
          <p:cNvCxnSpPr>
            <a:cxnSpLocks/>
            <a:stCxn id="21" idx="2"/>
            <a:endCxn id="13" idx="0"/>
          </p:cNvCxnSpPr>
          <p:nvPr/>
        </p:nvCxnSpPr>
        <p:spPr>
          <a:xfrm flipH="1">
            <a:off x="5642110" y="2252105"/>
            <a:ext cx="2004369" cy="6348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9AC67906-A793-4ABA-B2AB-2DFF705BA8FD}"/>
              </a:ext>
            </a:extLst>
          </p:cNvPr>
          <p:cNvSpPr txBox="1"/>
          <p:nvPr/>
        </p:nvSpPr>
        <p:spPr>
          <a:xfrm>
            <a:off x="295146" y="977378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u="sng" dirty="0"/>
              <a:t>Milestones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AB4E6DE-8D45-4A53-A256-6E79C1738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60057"/>
              </p:ext>
            </p:extLst>
          </p:nvPr>
        </p:nvGraphicFramePr>
        <p:xfrm>
          <a:off x="410738" y="4264193"/>
          <a:ext cx="10921400" cy="168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893">
                  <a:extLst>
                    <a:ext uri="{9D8B030D-6E8A-4147-A177-3AD203B41FA5}">
                      <a16:colId xmlns:a16="http://schemas.microsoft.com/office/drawing/2014/main" val="2746000637"/>
                    </a:ext>
                  </a:extLst>
                </a:gridCol>
                <a:gridCol w="5790196">
                  <a:extLst>
                    <a:ext uri="{9D8B030D-6E8A-4147-A177-3AD203B41FA5}">
                      <a16:colId xmlns:a16="http://schemas.microsoft.com/office/drawing/2014/main" val="4018220579"/>
                    </a:ext>
                  </a:extLst>
                </a:gridCol>
                <a:gridCol w="2310311">
                  <a:extLst>
                    <a:ext uri="{9D8B030D-6E8A-4147-A177-3AD203B41FA5}">
                      <a16:colId xmlns:a16="http://schemas.microsoft.com/office/drawing/2014/main" val="3594623182"/>
                    </a:ext>
                  </a:extLst>
                </a:gridCol>
              </a:tblGrid>
              <a:tr h="304583">
                <a:tc>
                  <a:txBody>
                    <a:bodyPr/>
                    <a:lstStyle/>
                    <a:p>
                      <a:pPr algn="r"/>
                      <a:endParaRPr lang="en-AU" sz="1400" b="1" dirty="0">
                        <a:solidFill>
                          <a:srgbClr val="002B4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AU" sz="1400" b="0" dirty="0">
                        <a:solidFill>
                          <a:srgbClr val="002B49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1" dirty="0">
                          <a:solidFill>
                            <a:srgbClr val="002B49"/>
                          </a:solidFill>
                        </a:rPr>
                        <a:t>YE 2024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35489"/>
                  </a:ext>
                </a:extLst>
              </a:tr>
              <a:tr h="3459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rgbClr val="002B49"/>
                          </a:solidFill>
                        </a:rPr>
                        <a:t>Reserve and Resources - Most Likely Recoverable Oil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AU" sz="1400" b="0" dirty="0">
                        <a:solidFill>
                          <a:srgbClr val="002B49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400" b="0" dirty="0">
                        <a:solidFill>
                          <a:srgbClr val="002B49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141565"/>
                  </a:ext>
                </a:extLst>
              </a:tr>
              <a:tr h="425582">
                <a:tc gridSpan="2">
                  <a:txBody>
                    <a:bodyPr/>
                    <a:lstStyle/>
                    <a:p>
                      <a:pPr algn="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 2P Reserves plus 2C Contingent Resource (million </a:t>
                      </a:r>
                      <a:r>
                        <a:rPr lang="en-AU" sz="1400" dirty="0" err="1">
                          <a:solidFill>
                            <a:srgbClr val="002B49"/>
                          </a:solidFill>
                        </a:rPr>
                        <a:t>bbls</a:t>
                      </a:r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Most Likely Recoverable Oil – 2P Reserves plus 2C Contingent Resource – 2C (million </a:t>
                      </a:r>
                      <a:r>
                        <a:rPr lang="en-AU" sz="1400" dirty="0" err="1">
                          <a:solidFill>
                            <a:srgbClr val="002B49"/>
                          </a:solidFill>
                        </a:rPr>
                        <a:t>bbls</a:t>
                      </a:r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399122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>
                          <a:solidFill>
                            <a:srgbClr val="002B49"/>
                          </a:solidFill>
                        </a:rPr>
                        <a:t>Acreage Position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Net Acreage in TMS Core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48,000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216196"/>
                  </a:ext>
                </a:extLst>
              </a:tr>
              <a:tr h="304583">
                <a:tc>
                  <a:txBody>
                    <a:bodyPr/>
                    <a:lstStyle/>
                    <a:p>
                      <a:pPr algn="l"/>
                      <a:r>
                        <a:rPr lang="en-AU" sz="1400" b="1" dirty="0">
                          <a:solidFill>
                            <a:srgbClr val="002B49"/>
                          </a:solidFill>
                        </a:rPr>
                        <a:t>Annual Production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Net Production (after royalties) (000’ </a:t>
                      </a:r>
                      <a:r>
                        <a:rPr lang="en-AU" sz="1400" dirty="0" err="1">
                          <a:solidFill>
                            <a:srgbClr val="002B49"/>
                          </a:solidFill>
                        </a:rPr>
                        <a:t>bbls</a:t>
                      </a:r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002B49"/>
                          </a:solidFill>
                        </a:rPr>
                        <a:t>192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0173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BF5FFDD-BCF9-43CA-B0DA-6C2F9B0FB7E1}"/>
              </a:ext>
            </a:extLst>
          </p:cNvPr>
          <p:cNvSpPr txBox="1"/>
          <p:nvPr/>
        </p:nvSpPr>
        <p:spPr>
          <a:xfrm>
            <a:off x="354217" y="3734251"/>
            <a:ext cx="378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u="sng" dirty="0"/>
              <a:t>Key TMS asset metrics at year end</a:t>
            </a:r>
            <a:endParaRPr lang="en-AU" dirty="0"/>
          </a:p>
        </p:txBody>
      </p:sp>
      <p:sp>
        <p:nvSpPr>
          <p:cNvPr id="40" name="Arrow: Chevron 39">
            <a:extLst>
              <a:ext uri="{FF2B5EF4-FFF2-40B4-BE49-F238E27FC236}">
                <a16:creationId xmlns:a16="http://schemas.microsoft.com/office/drawing/2014/main" id="{CF54D2D5-6F42-4E85-BB14-7622D0F49738}"/>
              </a:ext>
            </a:extLst>
          </p:cNvPr>
          <p:cNvSpPr>
            <a:spLocks noChangeAspect="1"/>
          </p:cNvSpPr>
          <p:nvPr/>
        </p:nvSpPr>
        <p:spPr>
          <a:xfrm>
            <a:off x="6203770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2020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9D6A7A0-FE1F-4337-93C3-9260FB8C1E98}"/>
              </a:ext>
            </a:extLst>
          </p:cNvPr>
          <p:cNvGrpSpPr/>
          <p:nvPr/>
        </p:nvGrpSpPr>
        <p:grpSpPr>
          <a:xfrm>
            <a:off x="8476726" y="1424105"/>
            <a:ext cx="2927396" cy="830997"/>
            <a:chOff x="9342602" y="1773950"/>
            <a:chExt cx="1309816" cy="2628870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95726D56-C7FF-4861-9DD0-D861967AE656}"/>
                </a:ext>
              </a:extLst>
            </p:cNvPr>
            <p:cNvSpPr/>
            <p:nvPr/>
          </p:nvSpPr>
          <p:spPr>
            <a:xfrm>
              <a:off x="9342602" y="1787373"/>
              <a:ext cx="1309816" cy="2603254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4EFB8B1-1BA4-4B6E-B283-B99324945077}"/>
                </a:ext>
              </a:extLst>
            </p:cNvPr>
            <p:cNvSpPr txBox="1"/>
            <p:nvPr/>
          </p:nvSpPr>
          <p:spPr>
            <a:xfrm>
              <a:off x="9418328" y="1773950"/>
              <a:ext cx="1139691" cy="2628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operates TMS asset through and post COVID-19 Pandemic and Oil Price crash generating cashflow and paying down debt and seeking partner</a:t>
              </a: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63F7A39-27C7-4F0F-92FD-6FCAF5CFF84D}"/>
              </a:ext>
            </a:extLst>
          </p:cNvPr>
          <p:cNvCxnSpPr>
            <a:cxnSpLocks/>
            <a:stCxn id="55" idx="2"/>
            <a:endCxn id="40" idx="0"/>
          </p:cNvCxnSpPr>
          <p:nvPr/>
        </p:nvCxnSpPr>
        <p:spPr>
          <a:xfrm flipH="1">
            <a:off x="6641011" y="2251248"/>
            <a:ext cx="3299413" cy="63573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row: Chevron 49">
            <a:extLst>
              <a:ext uri="{FF2B5EF4-FFF2-40B4-BE49-F238E27FC236}">
                <a16:creationId xmlns:a16="http://schemas.microsoft.com/office/drawing/2014/main" id="{87F85698-F303-40CA-85BC-EA83D05DBC58}"/>
              </a:ext>
            </a:extLst>
          </p:cNvPr>
          <p:cNvSpPr>
            <a:spLocks noChangeAspect="1"/>
          </p:cNvSpPr>
          <p:nvPr/>
        </p:nvSpPr>
        <p:spPr>
          <a:xfrm>
            <a:off x="7202674" y="2886983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2021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D5C0FA7-22E1-49E6-9D2D-C2D0D56377A4}"/>
              </a:ext>
            </a:extLst>
          </p:cNvPr>
          <p:cNvCxnSpPr>
            <a:cxnSpLocks/>
            <a:stCxn id="21" idx="2"/>
            <a:endCxn id="40" idx="0"/>
          </p:cNvCxnSpPr>
          <p:nvPr/>
        </p:nvCxnSpPr>
        <p:spPr>
          <a:xfrm flipH="1">
            <a:off x="6641011" y="2252105"/>
            <a:ext cx="1005468" cy="63487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1A581AEF-14BB-AFBD-45CF-5AA4EC4D7A0A}"/>
              </a:ext>
            </a:extLst>
          </p:cNvPr>
          <p:cNvSpPr>
            <a:spLocks noChangeAspect="1"/>
          </p:cNvSpPr>
          <p:nvPr/>
        </p:nvSpPr>
        <p:spPr>
          <a:xfrm>
            <a:off x="8201579" y="2891127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2022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2DBE5E4-0086-C51F-07AB-14F6D10BE152}"/>
              </a:ext>
            </a:extLst>
          </p:cNvPr>
          <p:cNvGrpSpPr/>
          <p:nvPr/>
        </p:nvGrpSpPr>
        <p:grpSpPr>
          <a:xfrm>
            <a:off x="1311895" y="1418128"/>
            <a:ext cx="1260000" cy="828000"/>
            <a:chOff x="4358264" y="1466335"/>
            <a:chExt cx="818351" cy="848497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3C84F474-B700-AC67-9CA2-4381241873C5}"/>
                </a:ext>
              </a:extLst>
            </p:cNvPr>
            <p:cNvSpPr/>
            <p:nvPr/>
          </p:nvSpPr>
          <p:spPr>
            <a:xfrm>
              <a:off x="4358264" y="1466335"/>
              <a:ext cx="818351" cy="848497"/>
            </a:xfrm>
            <a:prstGeom prst="roundRect">
              <a:avLst/>
            </a:prstGeom>
            <a:noFill/>
            <a:ln>
              <a:solidFill>
                <a:srgbClr val="002B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2AE2B88-3D83-789E-8FB8-737FA726DFC6}"/>
                </a:ext>
              </a:extLst>
            </p:cNvPr>
            <p:cNvSpPr txBox="1"/>
            <p:nvPr/>
          </p:nvSpPr>
          <p:spPr>
            <a:xfrm>
              <a:off x="4370037" y="1483322"/>
              <a:ext cx="806578" cy="473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200" dirty="0">
                  <a:solidFill>
                    <a:srgbClr val="002B49"/>
                  </a:solidFill>
                </a:rPr>
                <a:t>ATS secures 2 exploration concessions in Portugal</a:t>
              </a: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AF7AEAC-0995-93F6-1D14-1AD321CF1DC5}"/>
              </a:ext>
            </a:extLst>
          </p:cNvPr>
          <p:cNvCxnSpPr>
            <a:cxnSpLocks/>
            <a:stCxn id="56" idx="2"/>
            <a:endCxn id="3" idx="0"/>
          </p:cNvCxnSpPr>
          <p:nvPr/>
        </p:nvCxnSpPr>
        <p:spPr>
          <a:xfrm flipH="1">
            <a:off x="8638820" y="2255102"/>
            <a:ext cx="1280737" cy="636025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74BC50D-2859-E8BF-E6D4-AE2735DB924D}"/>
              </a:ext>
            </a:extLst>
          </p:cNvPr>
          <p:cNvCxnSpPr>
            <a:cxnSpLocks/>
            <a:stCxn id="56" idx="2"/>
            <a:endCxn id="50" idx="0"/>
          </p:cNvCxnSpPr>
          <p:nvPr/>
        </p:nvCxnSpPr>
        <p:spPr>
          <a:xfrm flipH="1">
            <a:off x="7639915" y="2255102"/>
            <a:ext cx="2279642" cy="631881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C3FF967-BAF4-B82B-9EC6-7F0984320D1C}"/>
              </a:ext>
            </a:extLst>
          </p:cNvPr>
          <p:cNvSpPr>
            <a:spLocks noChangeAspect="1"/>
          </p:cNvSpPr>
          <p:nvPr/>
        </p:nvSpPr>
        <p:spPr>
          <a:xfrm>
            <a:off x="9209519" y="2897089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2023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7AD095-947B-ED55-481F-1D763392137C}"/>
              </a:ext>
            </a:extLst>
          </p:cNvPr>
          <p:cNvCxnSpPr>
            <a:cxnSpLocks/>
            <a:stCxn id="56" idx="2"/>
            <a:endCxn id="6" idx="0"/>
          </p:cNvCxnSpPr>
          <p:nvPr/>
        </p:nvCxnSpPr>
        <p:spPr>
          <a:xfrm flipH="1">
            <a:off x="9646760" y="2255102"/>
            <a:ext cx="272797" cy="641987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EF05DCD8-BADF-9ADD-3406-AA11F81E0CEE}"/>
              </a:ext>
            </a:extLst>
          </p:cNvPr>
          <p:cNvSpPr>
            <a:spLocks noChangeAspect="1"/>
          </p:cNvSpPr>
          <p:nvPr/>
        </p:nvSpPr>
        <p:spPr>
          <a:xfrm>
            <a:off x="10211010" y="2890868"/>
            <a:ext cx="1065600" cy="38223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2024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93F928-EA62-95E1-8025-10C88B6545E6}"/>
              </a:ext>
            </a:extLst>
          </p:cNvPr>
          <p:cNvCxnSpPr>
            <a:cxnSpLocks/>
            <a:stCxn id="56" idx="2"/>
            <a:endCxn id="14" idx="0"/>
          </p:cNvCxnSpPr>
          <p:nvPr/>
        </p:nvCxnSpPr>
        <p:spPr>
          <a:xfrm>
            <a:off x="9919557" y="2255102"/>
            <a:ext cx="728694" cy="635766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84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BE362D48AE44096FBB82967984622" ma:contentTypeVersion="13" ma:contentTypeDescription="Create a new document." ma:contentTypeScope="" ma:versionID="31d2354f0da40ad2f98ae108aab1b1ad">
  <xsd:schema xmlns:xsd="http://www.w3.org/2001/XMLSchema" xmlns:xs="http://www.w3.org/2001/XMLSchema" xmlns:p="http://schemas.microsoft.com/office/2006/metadata/properties" xmlns:ns3="c7687d24-3e07-4a12-8817-0e1b4bff750a" xmlns:ns4="260f6918-7cfb-466a-9c8a-b08dc46e0fbd" targetNamespace="http://schemas.microsoft.com/office/2006/metadata/properties" ma:root="true" ma:fieldsID="e26c86ab08151c498a41c690e247210d" ns3:_="" ns4:_="">
    <xsd:import namespace="c7687d24-3e07-4a12-8817-0e1b4bff750a"/>
    <xsd:import namespace="260f6918-7cfb-466a-9c8a-b08dc46e0fb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87d24-3e07-4a12-8817-0e1b4bff75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f6918-7cfb-466a-9c8a-b08dc46e0f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0F8C8B-D4E0-4D98-876C-61267CBF32E6}">
  <ds:schemaRefs>
    <ds:schemaRef ds:uri="http://purl.org/dc/terms/"/>
    <ds:schemaRef ds:uri="http://schemas.openxmlformats.org/package/2006/metadata/core-properties"/>
    <ds:schemaRef ds:uri="http://purl.org/dc/dcmitype/"/>
    <ds:schemaRef ds:uri="260f6918-7cfb-466a-9c8a-b08dc46e0fbd"/>
    <ds:schemaRef ds:uri="c7687d24-3e07-4a12-8817-0e1b4bff750a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9B316B-B4A0-4981-B94F-59F7FB776E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87d24-3e07-4a12-8817-0e1b4bff750a"/>
    <ds:schemaRef ds:uri="260f6918-7cfb-466a-9c8a-b08dc46e0f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71B38E-F5FF-474A-BAFD-507FCC4C26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126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Lusted</dc:creator>
  <cp:lastModifiedBy>Malcolm Bult</cp:lastModifiedBy>
  <cp:revision>27</cp:revision>
  <cp:lastPrinted>2021-02-23T03:19:09Z</cp:lastPrinted>
  <dcterms:created xsi:type="dcterms:W3CDTF">2020-07-10T05:13:10Z</dcterms:created>
  <dcterms:modified xsi:type="dcterms:W3CDTF">2025-02-18T05:16:50Z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0x01010054EBE362D48AE44096FBB82967984622</vt:lpwstr>
  </property>
</Properties>
</file>